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6"/>
  </p:notesMasterIdLst>
  <p:handoutMasterIdLst>
    <p:handoutMasterId r:id="rId57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6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11" r:id="rId47"/>
    <p:sldId id="313" r:id="rId48"/>
    <p:sldId id="314" r:id="rId49"/>
    <p:sldId id="316" r:id="rId50"/>
    <p:sldId id="317" r:id="rId51"/>
    <p:sldId id="318" r:id="rId52"/>
    <p:sldId id="319" r:id="rId53"/>
    <p:sldId id="320" r:id="rId54"/>
    <p:sldId id="328" r:id="rId55"/>
  </p:sldIdLst>
  <p:sldSz cx="9144000" cy="6858000" type="screen4x3"/>
  <p:notesSz cx="6858000" cy="9247188"/>
  <p:custDataLst>
    <p:tags r:id="rId5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1440"/>
        <p:guide pos="480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974"/>
    </p:cViewPr>
  </p:sorterViewPr>
  <p:notesViewPr>
    <p:cSldViewPr>
      <p:cViewPr varScale="1">
        <p:scale>
          <a:sx n="58" d="100"/>
          <a:sy n="58" d="100"/>
        </p:scale>
        <p:origin x="-1146" y="-78"/>
      </p:cViewPr>
      <p:guideLst>
        <p:guide orient="horz" pos="2912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83638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783638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7A59F1B-0436-4E73-BFF0-40F12FC24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3738"/>
            <a:ext cx="4622800" cy="3467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92613"/>
            <a:ext cx="5486400" cy="416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83638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83638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528603A-FC3B-44FD-A2C2-E0969E5648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A88BBD-A40D-400B-9929-DEB83B661C8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387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" name="Picture 5" descr="squares_up_web-blu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60588" y="0"/>
            <a:ext cx="6983412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ICMA-Master-RE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8" y="304800"/>
            <a:ext cx="1389062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tagline-web-blu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1066800"/>
            <a:ext cx="3336925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086600" cy="13716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3581400"/>
            <a:ext cx="4114800" cy="1219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1371600"/>
            <a:ext cx="2114550" cy="4754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371600"/>
            <a:ext cx="6191250" cy="4754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2362200"/>
            <a:ext cx="35052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362200"/>
            <a:ext cx="35052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2362200"/>
            <a:ext cx="7162800" cy="376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371600"/>
            <a:ext cx="845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387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149" name="Picture 5" descr="ICMA Master Tag COL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04800" y="6237288"/>
            <a:ext cx="4059238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squares_up_web-blue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160588" y="0"/>
            <a:ext cx="6983412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o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o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o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o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o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o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5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craig.rapp\Desktop\Restart%20file\Video%20clips\segment03.avi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craig.rapp\Desktop\Restart%20file\Video%20clips\segment01.avi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828800"/>
            <a:ext cx="7162800" cy="1524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US" sz="3200" dirty="0" smtClean="0"/>
              <a:t>Building Effective Council-Staff Relationships: Establishing and Maintaining  Proper Roles and Responsibilities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WVML Conference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August 6, 2009</a:t>
            </a:r>
          </a:p>
          <a:p>
            <a:pPr eaLnBrk="1" hangingPunct="1">
              <a:lnSpc>
                <a:spcPct val="90000"/>
              </a:lnSpc>
            </a:pPr>
            <a:endParaRPr lang="en-US" sz="1800" dirty="0" smtClean="0"/>
          </a:p>
        </p:txBody>
      </p:sp>
      <p:pic>
        <p:nvPicPr>
          <p:cNvPr id="8196" name="Picture 4" descr="MCj0295850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913" y="3962400"/>
            <a:ext cx="2497137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14400"/>
            <a:ext cx="8458200" cy="838200"/>
          </a:xfrm>
        </p:spPr>
        <p:txBody>
          <a:bodyPr/>
          <a:lstStyle/>
          <a:p>
            <a:r>
              <a:rPr lang="en-US" dirty="0"/>
              <a:t>Traditional Roles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467600" cy="3992563"/>
          </a:xfrm>
        </p:spPr>
        <p:txBody>
          <a:bodyPr/>
          <a:lstStyle/>
          <a:p>
            <a:r>
              <a:rPr lang="en-US" dirty="0"/>
              <a:t>Accepted roles, by common practice or tradition</a:t>
            </a:r>
          </a:p>
          <a:p>
            <a:pPr lvl="1"/>
            <a:r>
              <a:rPr lang="en-US" dirty="0"/>
              <a:t>Community Representative</a:t>
            </a:r>
          </a:p>
          <a:p>
            <a:pPr lvl="1"/>
            <a:r>
              <a:rPr lang="en-US" dirty="0"/>
              <a:t>Politician</a:t>
            </a:r>
          </a:p>
          <a:p>
            <a:r>
              <a:rPr lang="en-US" dirty="0"/>
              <a:t>Issues</a:t>
            </a:r>
          </a:p>
          <a:p>
            <a:pPr lvl="1"/>
            <a:r>
              <a:rPr lang="en-US" dirty="0"/>
              <a:t>Context of roles</a:t>
            </a:r>
          </a:p>
          <a:p>
            <a:pPr lvl="1"/>
            <a:r>
              <a:rPr lang="en-US" dirty="0"/>
              <a:t>Public perception</a:t>
            </a:r>
          </a:p>
          <a:p>
            <a:pPr lvl="1"/>
            <a:r>
              <a:rPr lang="en-US" dirty="0"/>
              <a:t>Individual vs. group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458200" cy="838200"/>
          </a:xfrm>
        </p:spPr>
        <p:txBody>
          <a:bodyPr/>
          <a:lstStyle/>
          <a:p>
            <a:r>
              <a:rPr lang="en-US" dirty="0"/>
              <a:t>Ad hoc Roles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7162800" cy="3763963"/>
          </a:xfrm>
        </p:spPr>
        <p:txBody>
          <a:bodyPr/>
          <a:lstStyle/>
          <a:p>
            <a:r>
              <a:rPr lang="en-US" dirty="0"/>
              <a:t>Roles you assume to “get the job done”</a:t>
            </a:r>
          </a:p>
          <a:p>
            <a:pPr lvl="1"/>
            <a:r>
              <a:rPr lang="en-US" dirty="0"/>
              <a:t>Visionary</a:t>
            </a:r>
          </a:p>
          <a:p>
            <a:pPr lvl="1"/>
            <a:r>
              <a:rPr lang="en-US" dirty="0"/>
              <a:t>Change agent</a:t>
            </a:r>
          </a:p>
          <a:p>
            <a:pPr lvl="1"/>
            <a:r>
              <a:rPr lang="en-US" dirty="0"/>
              <a:t>Role Model</a:t>
            </a:r>
          </a:p>
          <a:p>
            <a:r>
              <a:rPr lang="en-US" dirty="0"/>
              <a:t>Issues</a:t>
            </a:r>
          </a:p>
          <a:p>
            <a:pPr lvl="1"/>
            <a:r>
              <a:rPr lang="en-US" dirty="0"/>
              <a:t>Appropriateness</a:t>
            </a:r>
          </a:p>
          <a:p>
            <a:pPr lvl="1"/>
            <a:r>
              <a:rPr lang="en-US" dirty="0"/>
              <a:t>How to use these roles productively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14400"/>
            <a:ext cx="8458200" cy="838200"/>
          </a:xfrm>
        </p:spPr>
        <p:txBody>
          <a:bodyPr/>
          <a:lstStyle/>
          <a:p>
            <a:r>
              <a:rPr lang="en-US" dirty="0"/>
              <a:t>Imaginary Roles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788" y="1755775"/>
            <a:ext cx="7772400" cy="4114800"/>
          </a:xfrm>
        </p:spPr>
        <p:txBody>
          <a:bodyPr/>
          <a:lstStyle/>
          <a:p>
            <a:r>
              <a:rPr lang="en-US" dirty="0"/>
              <a:t>Roles you “slip into” by accident, or design</a:t>
            </a:r>
          </a:p>
          <a:p>
            <a:pPr lvl="1"/>
            <a:r>
              <a:rPr lang="en-US" dirty="0"/>
              <a:t>City </a:t>
            </a:r>
            <a:r>
              <a:rPr lang="en-US" dirty="0" smtClean="0"/>
              <a:t>Administrator</a:t>
            </a:r>
            <a:endParaRPr lang="en-US" dirty="0"/>
          </a:p>
          <a:p>
            <a:pPr lvl="1"/>
            <a:r>
              <a:rPr lang="en-US" dirty="0"/>
              <a:t>City Engineer</a:t>
            </a:r>
          </a:p>
          <a:p>
            <a:pPr lvl="1"/>
            <a:r>
              <a:rPr lang="en-US" dirty="0"/>
              <a:t>City Attorney, etc…</a:t>
            </a:r>
          </a:p>
          <a:p>
            <a:pPr lvl="1"/>
            <a:r>
              <a:rPr lang="en-US" dirty="0"/>
              <a:t>Voice of the City</a:t>
            </a:r>
          </a:p>
          <a:p>
            <a:r>
              <a:rPr lang="en-US" dirty="0"/>
              <a:t>Issues</a:t>
            </a:r>
          </a:p>
          <a:p>
            <a:pPr lvl="1"/>
            <a:r>
              <a:rPr lang="en-US" dirty="0"/>
              <a:t>Staff/Board conflict</a:t>
            </a:r>
          </a:p>
          <a:p>
            <a:pPr lvl="1"/>
            <a:r>
              <a:rPr lang="en-US" dirty="0"/>
              <a:t>Competition/confusion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0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90600"/>
            <a:ext cx="8458200" cy="838200"/>
          </a:xfrm>
        </p:spPr>
        <p:txBody>
          <a:bodyPr/>
          <a:lstStyle/>
          <a:p>
            <a:r>
              <a:rPr lang="en-US" dirty="0"/>
              <a:t>City </a:t>
            </a:r>
            <a:r>
              <a:rPr lang="en-US" dirty="0" smtClean="0"/>
              <a:t>Administrator </a:t>
            </a:r>
            <a:r>
              <a:rPr lang="en-US" dirty="0"/>
              <a:t>Role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81200"/>
            <a:ext cx="7162800" cy="4343400"/>
          </a:xfrm>
        </p:spPr>
        <p:txBody>
          <a:bodyPr/>
          <a:lstStyle/>
          <a:p>
            <a:r>
              <a:rPr lang="en-US" dirty="0"/>
              <a:t>Defined in ordinance/law </a:t>
            </a:r>
            <a:endParaRPr lang="en-US" dirty="0" smtClean="0"/>
          </a:p>
          <a:p>
            <a:pPr lvl="1"/>
            <a:r>
              <a:rPr lang="en-US" dirty="0" smtClean="0"/>
              <a:t>Staff Leader</a:t>
            </a:r>
          </a:p>
          <a:p>
            <a:pPr lvl="1"/>
            <a:r>
              <a:rPr lang="en-US" dirty="0" smtClean="0"/>
              <a:t>Support to Council</a:t>
            </a:r>
          </a:p>
          <a:p>
            <a:pPr lvl="1"/>
            <a:r>
              <a:rPr lang="en-US" dirty="0" smtClean="0"/>
              <a:t>Producer of Results</a:t>
            </a:r>
          </a:p>
          <a:p>
            <a:pPr lvl="1"/>
            <a:r>
              <a:rPr lang="en-US" dirty="0" smtClean="0"/>
              <a:t>Change agent</a:t>
            </a:r>
          </a:p>
          <a:p>
            <a:pPr lvl="1"/>
            <a:r>
              <a:rPr lang="en-US" dirty="0" smtClean="0"/>
              <a:t>Motivator</a:t>
            </a:r>
          </a:p>
          <a:p>
            <a:pPr lvl="1"/>
            <a:r>
              <a:rPr lang="en-US" dirty="0" smtClean="0"/>
              <a:t>Role Model </a:t>
            </a:r>
          </a:p>
          <a:p>
            <a:pPr lvl="1"/>
            <a:r>
              <a:rPr lang="en-US" dirty="0" smtClean="0"/>
              <a:t>Political Filter/Synthesizer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Staff Role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Department Operations</a:t>
            </a:r>
          </a:p>
          <a:p>
            <a:r>
              <a:rPr lang="en-US" dirty="0"/>
              <a:t>Support to Committees/Board</a:t>
            </a:r>
          </a:p>
          <a:p>
            <a:r>
              <a:rPr lang="en-US" dirty="0"/>
              <a:t>Basic service delivery</a:t>
            </a:r>
          </a:p>
          <a:p>
            <a:r>
              <a:rPr lang="en-US" dirty="0"/>
              <a:t>Carry out directives of </a:t>
            </a:r>
            <a:r>
              <a:rPr lang="en-US" dirty="0" smtClean="0"/>
              <a:t>Board and Administrator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Maintaining Proper Roles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544763"/>
            <a:ext cx="6705600" cy="3551237"/>
          </a:xfrm>
        </p:spPr>
        <p:txBody>
          <a:bodyPr/>
          <a:lstStyle/>
          <a:p>
            <a:r>
              <a:rPr lang="en-US" dirty="0"/>
              <a:t>Agreeing on the definitions 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Staying within the boundaries</a:t>
            </a:r>
          </a:p>
          <a:p>
            <a:pPr lvl="1"/>
            <a:endParaRPr lang="en-US" dirty="0"/>
          </a:p>
          <a:p>
            <a:r>
              <a:rPr lang="en-US" dirty="0"/>
              <a:t>Accountability for 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Governance Process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is it?</a:t>
            </a:r>
          </a:p>
          <a:p>
            <a:r>
              <a:rPr lang="en-US"/>
              <a:t>Can you define it?</a:t>
            </a:r>
          </a:p>
          <a:p>
            <a:r>
              <a:rPr lang="en-US"/>
              <a:t>What if we disagree?</a:t>
            </a:r>
          </a:p>
          <a:p>
            <a:r>
              <a:rPr lang="en-US"/>
              <a:t>A common understanding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8200"/>
            <a:ext cx="7772400" cy="838200"/>
          </a:xfrm>
        </p:spPr>
        <p:txBody>
          <a:bodyPr/>
          <a:lstStyle/>
          <a:p>
            <a:r>
              <a:rPr lang="en-US" dirty="0"/>
              <a:t>The Governance Process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1800"/>
            <a:ext cx="7772400" cy="4699000"/>
          </a:xfrm>
        </p:spPr>
        <p:txBody>
          <a:bodyPr/>
          <a:lstStyle/>
          <a:p>
            <a:r>
              <a:rPr lang="en-US" dirty="0"/>
              <a:t>How things get done</a:t>
            </a:r>
          </a:p>
          <a:p>
            <a:r>
              <a:rPr lang="en-US" dirty="0"/>
              <a:t>Division of responsibilities and accountabilities between Council and staff</a:t>
            </a:r>
          </a:p>
          <a:p>
            <a:r>
              <a:rPr lang="en-US" dirty="0"/>
              <a:t>Carver Model for Policy Governance (best practice)</a:t>
            </a:r>
          </a:p>
          <a:p>
            <a:pPr lvl="2"/>
            <a:r>
              <a:rPr lang="en-US" sz="2800" dirty="0"/>
              <a:t>Ends</a:t>
            </a:r>
          </a:p>
          <a:p>
            <a:pPr lvl="2"/>
            <a:r>
              <a:rPr lang="en-US" sz="2800" dirty="0"/>
              <a:t>Executive Limitations</a:t>
            </a:r>
          </a:p>
          <a:p>
            <a:pPr lvl="2"/>
            <a:r>
              <a:rPr lang="en-US" sz="2800" dirty="0"/>
              <a:t>Board-Staff Linkage</a:t>
            </a:r>
          </a:p>
          <a:p>
            <a:pPr lvl="2"/>
            <a:r>
              <a:rPr lang="en-US" sz="2800" dirty="0"/>
              <a:t>Governance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819400"/>
            <a:ext cx="7162800" cy="3763963"/>
          </a:xfrm>
        </p:spPr>
        <p:txBody>
          <a:bodyPr/>
          <a:lstStyle/>
          <a:p>
            <a:r>
              <a:rPr lang="en-US" dirty="0"/>
              <a:t>The Board defines which needs are to be met, for whom, and at what cost.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66800"/>
            <a:ext cx="8458200" cy="838200"/>
          </a:xfrm>
        </p:spPr>
        <p:txBody>
          <a:bodyPr/>
          <a:lstStyle/>
          <a:p>
            <a:r>
              <a:rPr lang="en-US" dirty="0"/>
              <a:t>Executive Limitations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981200"/>
            <a:ext cx="7162800" cy="3763963"/>
          </a:xfrm>
        </p:spPr>
        <p:txBody>
          <a:bodyPr/>
          <a:lstStyle/>
          <a:p>
            <a:r>
              <a:rPr lang="en-US" dirty="0"/>
              <a:t>The Board establishes the boundaries </a:t>
            </a:r>
            <a:r>
              <a:rPr lang="en-US" dirty="0" smtClean="0"/>
              <a:t>around which methods </a:t>
            </a:r>
            <a:r>
              <a:rPr lang="en-US" dirty="0"/>
              <a:t>and activities can responsibly be left to staff. 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These </a:t>
            </a:r>
            <a:r>
              <a:rPr lang="en-US" dirty="0" smtClean="0"/>
              <a:t>limits apply </a:t>
            </a:r>
            <a:r>
              <a:rPr lang="en-US" dirty="0"/>
              <a:t>to staff </a:t>
            </a:r>
            <a:r>
              <a:rPr lang="en-US" i="1" dirty="0"/>
              <a:t>means</a:t>
            </a:r>
            <a:r>
              <a:rPr lang="en-US" dirty="0"/>
              <a:t>, or how things get done, rather than </a:t>
            </a:r>
            <a:r>
              <a:rPr lang="en-US" i="1" dirty="0"/>
              <a:t>ends</a:t>
            </a:r>
            <a:r>
              <a:rPr lang="en-US" dirty="0"/>
              <a:t>, or the outcomes.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458200" cy="838200"/>
          </a:xfrm>
        </p:spPr>
        <p:txBody>
          <a:bodyPr/>
          <a:lstStyle/>
          <a:p>
            <a:r>
              <a:rPr lang="en-US" dirty="0"/>
              <a:t>Today’s </a:t>
            </a:r>
            <a:r>
              <a:rPr lang="en-US" dirty="0" smtClean="0"/>
              <a:t>Session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364413" cy="39449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Introduction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Roles and Responsibilities </a:t>
            </a:r>
          </a:p>
          <a:p>
            <a:pPr>
              <a:lnSpc>
                <a:spcPct val="90000"/>
              </a:lnSpc>
            </a:pPr>
            <a:r>
              <a:rPr lang="en-US" dirty="0"/>
              <a:t>The Governance Process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Issue of Politics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Leadership and Teamwork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Accountability</a:t>
            </a:r>
          </a:p>
          <a:p>
            <a:pPr>
              <a:lnSpc>
                <a:spcPct val="90000"/>
              </a:lnSpc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Board-Staff Linkage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Board clarifies the manner in which it delegates authority to staff;  it also evaluates staff performance based upon executive limitations, policies, and provision of the ends (outcomes).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458200" cy="838200"/>
          </a:xfrm>
        </p:spPr>
        <p:txBody>
          <a:bodyPr/>
          <a:lstStyle/>
          <a:p>
            <a:r>
              <a:rPr lang="en-US" dirty="0"/>
              <a:t>Governance Process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4724400"/>
          </a:xfrm>
        </p:spPr>
        <p:txBody>
          <a:bodyPr/>
          <a:lstStyle/>
          <a:p>
            <a:r>
              <a:rPr lang="en-US" sz="3000" dirty="0"/>
              <a:t>The Board determines its philosophy, its accountability, and specifics of its own job.</a:t>
            </a:r>
          </a:p>
          <a:p>
            <a:r>
              <a:rPr lang="en-US" sz="3000" dirty="0"/>
              <a:t> </a:t>
            </a:r>
            <a:r>
              <a:rPr lang="en-US" sz="3000" dirty="0" smtClean="0"/>
              <a:t>The </a:t>
            </a:r>
            <a:r>
              <a:rPr lang="en-US" sz="3000" dirty="0"/>
              <a:t>effective design of </a:t>
            </a:r>
            <a:r>
              <a:rPr lang="en-US" sz="3000" dirty="0" smtClean="0"/>
              <a:t>board </a:t>
            </a:r>
            <a:r>
              <a:rPr lang="en-US" sz="3000" dirty="0"/>
              <a:t>processes ensures </a:t>
            </a:r>
            <a:r>
              <a:rPr lang="en-US" sz="3000" dirty="0" smtClean="0"/>
              <a:t>it will </a:t>
            </a:r>
            <a:r>
              <a:rPr lang="en-US" sz="3000" dirty="0"/>
              <a:t>fulfill three primary responsibilities: </a:t>
            </a:r>
          </a:p>
          <a:p>
            <a:pPr lvl="1"/>
            <a:r>
              <a:rPr lang="en-US" sz="3000" dirty="0"/>
              <a:t>maintaining links to the citizenry, </a:t>
            </a:r>
          </a:p>
          <a:p>
            <a:pPr lvl="1"/>
            <a:r>
              <a:rPr lang="en-US" sz="3000" dirty="0"/>
              <a:t>establishing the four categories of written policies, </a:t>
            </a:r>
          </a:p>
          <a:p>
            <a:pPr lvl="1"/>
            <a:r>
              <a:rPr lang="en-US" sz="3000" dirty="0"/>
              <a:t>assuring executive performance.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811212"/>
          </a:xfrm>
        </p:spPr>
        <p:txBody>
          <a:bodyPr/>
          <a:lstStyle/>
          <a:p>
            <a:r>
              <a:rPr lang="en-US" dirty="0"/>
              <a:t>Carver Principles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7688" y="1828800"/>
            <a:ext cx="8202612" cy="4267200"/>
          </a:xfrm>
        </p:spPr>
        <p:txBody>
          <a:bodyPr/>
          <a:lstStyle/>
          <a:p>
            <a:pPr marL="590550" indent="-590550" defTabSz="1019175">
              <a:buFontTx/>
              <a:buAutoNum type="arabicPeriod"/>
            </a:pPr>
            <a:r>
              <a:rPr lang="en-US" sz="2800" dirty="0"/>
              <a:t>The trust in trusteeship (govern on behalf of citizens)</a:t>
            </a:r>
          </a:p>
          <a:p>
            <a:pPr marL="590550" indent="-590550" defTabSz="1019175">
              <a:buFontTx/>
              <a:buAutoNum type="arabicPeriod"/>
            </a:pPr>
            <a:r>
              <a:rPr lang="en-US" sz="2800" dirty="0"/>
              <a:t>The Board speaks with one voice or not at all</a:t>
            </a:r>
          </a:p>
          <a:p>
            <a:pPr marL="590550" indent="-590550" defTabSz="1019175">
              <a:buFontTx/>
              <a:buAutoNum type="arabicPeriod"/>
            </a:pPr>
            <a:r>
              <a:rPr lang="en-US" sz="2800" dirty="0"/>
              <a:t>Board decisions should predominantly be policy decisions</a:t>
            </a:r>
          </a:p>
          <a:p>
            <a:pPr marL="590550" indent="-590550" defTabSz="1019175">
              <a:buFontTx/>
              <a:buAutoNum type="arabicPeriod"/>
            </a:pPr>
            <a:r>
              <a:rPr lang="en-US" sz="2800" dirty="0"/>
              <a:t>Boards should formulate policy by determining broadest values before progressing to more narrow ones</a:t>
            </a:r>
          </a:p>
          <a:p>
            <a:pPr marL="590550" indent="-590550" defTabSz="1019175">
              <a:buFontTx/>
              <a:buAutoNum type="arabicPeriod"/>
            </a:pPr>
            <a:r>
              <a:rPr lang="en-US" sz="2800" dirty="0"/>
              <a:t>A board should define and delegate rather than react and ratify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849312"/>
          </a:xfrm>
        </p:spPr>
        <p:txBody>
          <a:bodyPr/>
          <a:lstStyle/>
          <a:p>
            <a:r>
              <a:rPr lang="en-US" dirty="0"/>
              <a:t>Carver Principles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0417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6.  Ends determination is the pivotal duty of governance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7.  The Board’s best control over staff means is to   limit, not prescribe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8.  A Board must explicitly design its own products and processes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9.  A Board must forge a linkage with management  that is both empowering and safe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10. Performance of the CEO must be monitored rigorously, but only against policy criteria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The Challenge – Dealing with Politics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Organizational Politics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Think you understand it?</a:t>
            </a:r>
          </a:p>
          <a:p>
            <a:r>
              <a:rPr lang="en-US"/>
              <a:t>Think you’re good at playing the game?</a:t>
            </a:r>
          </a:p>
          <a:p>
            <a:r>
              <a:rPr lang="en-US"/>
              <a:t>Is it a game?</a:t>
            </a:r>
          </a:p>
          <a:p>
            <a:r>
              <a:rPr lang="en-US"/>
              <a:t>Are there rules?</a:t>
            </a:r>
          </a:p>
          <a:p>
            <a:r>
              <a:rPr lang="en-US"/>
              <a:t>What if you’re playing by the wrong set of rules?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Organizational Politics</a:t>
            </a:r>
            <a:endParaRPr lang="en-US" sz="3800" dirty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921125"/>
          </a:xfrm>
        </p:spPr>
        <p:txBody>
          <a:bodyPr/>
          <a:lstStyle/>
          <a:p>
            <a:r>
              <a:rPr lang="en-US" dirty="0"/>
              <a:t>What is your “political aptitude?”</a:t>
            </a:r>
          </a:p>
          <a:p>
            <a:r>
              <a:rPr lang="en-US" dirty="0"/>
              <a:t>What does it mean to be politically astute?</a:t>
            </a:r>
          </a:p>
          <a:p>
            <a:r>
              <a:rPr lang="en-US" dirty="0"/>
              <a:t>Personal Integrity</a:t>
            </a:r>
          </a:p>
          <a:p>
            <a:r>
              <a:rPr lang="en-US" dirty="0"/>
              <a:t>Organizational survival</a:t>
            </a:r>
          </a:p>
          <a:p>
            <a:r>
              <a:rPr lang="en-US" dirty="0"/>
              <a:t>Where is the line you will not cross?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Real world of Tough Politics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0" y="1828800"/>
            <a:ext cx="7277100" cy="36576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US" sz="190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   </a:t>
            </a:r>
            <a:endParaRPr lang="en-US" i="1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Understanding the  </a:t>
            </a:r>
            <a:r>
              <a:rPr lang="en-US">
                <a:solidFill>
                  <a:srgbClr val="FF0000"/>
                </a:solidFill>
              </a:rPr>
              <a:t>difference</a:t>
            </a:r>
            <a:r>
              <a:rPr lang="en-US"/>
              <a:t> between </a:t>
            </a:r>
            <a:r>
              <a:rPr lang="en-US">
                <a:solidFill>
                  <a:srgbClr val="FF0000"/>
                </a:solidFill>
              </a:rPr>
              <a:t>tough politics</a:t>
            </a:r>
            <a:r>
              <a:rPr lang="en-US"/>
              <a:t> and </a:t>
            </a:r>
            <a:r>
              <a:rPr lang="en-US">
                <a:solidFill>
                  <a:srgbClr val="FF0000"/>
                </a:solidFill>
              </a:rPr>
              <a:t>truly dysfunctional </a:t>
            </a:r>
            <a:r>
              <a:rPr lang="en-US"/>
              <a:t>governance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865187"/>
          </a:xfrm>
        </p:spPr>
        <p:txBody>
          <a:bodyPr/>
          <a:lstStyle/>
          <a:p>
            <a:r>
              <a:rPr lang="en-US" dirty="0"/>
              <a:t>Tough Politics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13" y="1981200"/>
            <a:ext cx="8407400" cy="4149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/>
              <a:t>Characterized by </a:t>
            </a:r>
            <a:r>
              <a:rPr lang="en-US" sz="3200" dirty="0">
                <a:solidFill>
                  <a:srgbClr val="FF0000"/>
                </a:solidFill>
              </a:rPr>
              <a:t>Rules</a:t>
            </a:r>
            <a:r>
              <a:rPr lang="en-US" sz="3200" dirty="0"/>
              <a:t> – explicit or implicit – but understood by all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Relies on political process – wins by </a:t>
            </a:r>
            <a:r>
              <a:rPr lang="en-US" sz="3200" dirty="0">
                <a:solidFill>
                  <a:srgbClr val="FF0000"/>
                </a:solidFill>
              </a:rPr>
              <a:t>“having the votes”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Can be emotional – but is </a:t>
            </a:r>
            <a:r>
              <a:rPr lang="en-US" sz="3200" dirty="0">
                <a:solidFill>
                  <a:srgbClr val="FF0000"/>
                </a:solidFill>
              </a:rPr>
              <a:t>not personal</a:t>
            </a:r>
            <a:r>
              <a:rPr lang="en-US" sz="3200" dirty="0"/>
              <a:t> – respect remains intact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rgbClr val="FF0000"/>
                </a:solidFill>
              </a:rPr>
              <a:t>Playing to win</a:t>
            </a:r>
            <a:r>
              <a:rPr lang="en-US" sz="3200" dirty="0"/>
              <a:t> – pushing exclusive agenda, freezing out other side…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7772400" cy="1143000"/>
          </a:xfrm>
        </p:spPr>
        <p:txBody>
          <a:bodyPr/>
          <a:lstStyle/>
          <a:p>
            <a:r>
              <a:rPr lang="en-US" dirty="0"/>
              <a:t>Tough Politics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8150225" cy="3576637"/>
          </a:xfrm>
        </p:spPr>
        <p:txBody>
          <a:bodyPr/>
          <a:lstStyle/>
          <a:p>
            <a:r>
              <a:rPr lang="en-US" sz="3200" dirty="0"/>
              <a:t>Maximizes </a:t>
            </a:r>
            <a:r>
              <a:rPr lang="en-US" sz="3200" dirty="0">
                <a:solidFill>
                  <a:srgbClr val="FF0000"/>
                </a:solidFill>
              </a:rPr>
              <a:t>political advantage</a:t>
            </a:r>
            <a:r>
              <a:rPr lang="en-US" sz="3200" dirty="0"/>
              <a:t> – programs, personal profile, reelection</a:t>
            </a:r>
          </a:p>
          <a:p>
            <a:r>
              <a:rPr lang="en-US" sz="3200" dirty="0"/>
              <a:t>Predictability, </a:t>
            </a:r>
            <a:r>
              <a:rPr lang="en-US" sz="3200" dirty="0">
                <a:solidFill>
                  <a:srgbClr val="FF0000"/>
                </a:solidFill>
              </a:rPr>
              <a:t>consistency</a:t>
            </a:r>
            <a:r>
              <a:rPr lang="en-US" sz="3200" dirty="0"/>
              <a:t>, reliability </a:t>
            </a:r>
          </a:p>
          <a:p>
            <a:r>
              <a:rPr lang="en-US" sz="3200" dirty="0"/>
              <a:t>Things</a:t>
            </a:r>
            <a:r>
              <a:rPr lang="en-US" sz="3200" dirty="0">
                <a:solidFill>
                  <a:srgbClr val="FF0000"/>
                </a:solidFill>
              </a:rPr>
              <a:t> get done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43000"/>
            <a:ext cx="8458200" cy="838200"/>
          </a:xfrm>
        </p:spPr>
        <p:txBody>
          <a:bodyPr/>
          <a:lstStyle/>
          <a:p>
            <a:r>
              <a:rPr lang="en-US" dirty="0"/>
              <a:t>My Background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162800" cy="4495800"/>
          </a:xfrm>
        </p:spPr>
        <p:txBody>
          <a:bodyPr/>
          <a:lstStyle/>
          <a:p>
            <a:r>
              <a:rPr lang="en-US" dirty="0"/>
              <a:t>20+ yrs in public management</a:t>
            </a:r>
          </a:p>
          <a:p>
            <a:r>
              <a:rPr lang="en-US" dirty="0"/>
              <a:t>Five jurisdictions</a:t>
            </a:r>
          </a:p>
          <a:p>
            <a:r>
              <a:rPr lang="en-US" dirty="0"/>
              <a:t>Worked for four City Councils and </a:t>
            </a:r>
            <a:r>
              <a:rPr lang="en-US" dirty="0" smtClean="0"/>
              <a:t>a Regional Council</a:t>
            </a:r>
            <a:endParaRPr lang="en-US" dirty="0"/>
          </a:p>
          <a:p>
            <a:r>
              <a:rPr lang="en-US" dirty="0"/>
              <a:t>Thousands of public meetings</a:t>
            </a:r>
          </a:p>
          <a:p>
            <a:r>
              <a:rPr lang="en-US" dirty="0"/>
              <a:t>Worked with hundreds of elected and appointed officials</a:t>
            </a:r>
          </a:p>
          <a:p>
            <a:r>
              <a:rPr lang="en-US" dirty="0"/>
              <a:t>Started when I was very young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7772400" cy="1143000"/>
          </a:xfrm>
        </p:spPr>
        <p:txBody>
          <a:bodyPr/>
          <a:lstStyle/>
          <a:p>
            <a:r>
              <a:rPr lang="en-US" dirty="0"/>
              <a:t>Dysfunctional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531225" cy="4378325"/>
          </a:xfrm>
        </p:spPr>
        <p:txBody>
          <a:bodyPr/>
          <a:lstStyle/>
          <a:p>
            <a:r>
              <a:rPr lang="en-US" sz="3400" dirty="0"/>
              <a:t>Lack of </a:t>
            </a:r>
            <a:r>
              <a:rPr lang="en-US" sz="3400" dirty="0">
                <a:solidFill>
                  <a:srgbClr val="FF0000"/>
                </a:solidFill>
              </a:rPr>
              <a:t>Respect</a:t>
            </a:r>
          </a:p>
          <a:p>
            <a:r>
              <a:rPr lang="en-US" sz="3400" dirty="0"/>
              <a:t>Lack of </a:t>
            </a:r>
            <a:r>
              <a:rPr lang="en-US" sz="3400" dirty="0">
                <a:solidFill>
                  <a:srgbClr val="FF0000"/>
                </a:solidFill>
              </a:rPr>
              <a:t>Trust</a:t>
            </a:r>
          </a:p>
          <a:p>
            <a:r>
              <a:rPr lang="en-US" sz="3400" dirty="0"/>
              <a:t>No </a:t>
            </a:r>
            <a:r>
              <a:rPr lang="en-US" sz="3400" dirty="0">
                <a:solidFill>
                  <a:srgbClr val="FF0000"/>
                </a:solidFill>
              </a:rPr>
              <a:t>Rules</a:t>
            </a:r>
          </a:p>
          <a:p>
            <a:r>
              <a:rPr lang="en-US" sz="3400" dirty="0">
                <a:solidFill>
                  <a:srgbClr val="FF0000"/>
                </a:solidFill>
              </a:rPr>
              <a:t>Unpredictable</a:t>
            </a:r>
            <a:r>
              <a:rPr lang="en-US" sz="3400" dirty="0"/>
              <a:t>, Unstable</a:t>
            </a:r>
            <a:endParaRPr lang="en-US" sz="3400" dirty="0">
              <a:solidFill>
                <a:srgbClr val="FF0000"/>
              </a:solidFill>
            </a:endParaRPr>
          </a:p>
          <a:p>
            <a:r>
              <a:rPr lang="en-US" sz="3400" dirty="0"/>
              <a:t>Lack of Progress / </a:t>
            </a:r>
            <a:r>
              <a:rPr lang="en-US" sz="3400" dirty="0">
                <a:solidFill>
                  <a:srgbClr val="FF0000"/>
                </a:solidFill>
              </a:rPr>
              <a:t>No Progress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066801"/>
            <a:ext cx="8229600" cy="533400"/>
          </a:xfrm>
        </p:spPr>
        <p:txBody>
          <a:bodyPr/>
          <a:lstStyle/>
          <a:p>
            <a:r>
              <a:rPr lang="en-US" sz="3800" dirty="0"/>
              <a:t>Dysfunctional </a:t>
            </a:r>
            <a:br>
              <a:rPr lang="en-US" sz="3800" dirty="0"/>
            </a:br>
            <a:endParaRPr lang="en-US" sz="3800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762125"/>
            <a:ext cx="8529637" cy="433387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Not Making Decisions</a:t>
            </a:r>
            <a:r>
              <a:rPr lang="en-US" dirty="0"/>
              <a:t> Efficiently-or at All</a:t>
            </a:r>
          </a:p>
          <a:p>
            <a:r>
              <a:rPr lang="en-US" dirty="0">
                <a:solidFill>
                  <a:srgbClr val="FF0000"/>
                </a:solidFill>
              </a:rPr>
              <a:t>Not Setting</a:t>
            </a:r>
            <a:r>
              <a:rPr lang="en-US" dirty="0"/>
              <a:t> or Following </a:t>
            </a:r>
            <a:r>
              <a:rPr lang="en-US" dirty="0">
                <a:solidFill>
                  <a:srgbClr val="FF0000"/>
                </a:solidFill>
              </a:rPr>
              <a:t>Goals/Priorities</a:t>
            </a:r>
          </a:p>
          <a:p>
            <a:r>
              <a:rPr lang="en-US" dirty="0"/>
              <a:t>Board members </a:t>
            </a:r>
            <a:r>
              <a:rPr lang="en-US" dirty="0">
                <a:solidFill>
                  <a:srgbClr val="FF0000"/>
                </a:solidFill>
              </a:rPr>
              <a:t>don’t trust</a:t>
            </a:r>
            <a:r>
              <a:rPr lang="en-US" dirty="0"/>
              <a:t> each other &amp; </a:t>
            </a:r>
            <a:r>
              <a:rPr lang="en-US" dirty="0">
                <a:solidFill>
                  <a:srgbClr val="FF0000"/>
                </a:solidFill>
              </a:rPr>
              <a:t>disrespectful</a:t>
            </a:r>
            <a:r>
              <a:rPr lang="en-US" dirty="0"/>
              <a:t> to each other</a:t>
            </a:r>
          </a:p>
          <a:p>
            <a:r>
              <a:rPr lang="en-US" dirty="0">
                <a:solidFill>
                  <a:srgbClr val="FF0000"/>
                </a:solidFill>
              </a:rPr>
              <a:t>Staff attacked</a:t>
            </a:r>
            <a:r>
              <a:rPr lang="en-US" dirty="0"/>
              <a:t> / not trusted by Board faction</a:t>
            </a:r>
          </a:p>
          <a:p>
            <a:r>
              <a:rPr lang="en-US" dirty="0"/>
              <a:t>Board not respectful to and </a:t>
            </a:r>
            <a:r>
              <a:rPr lang="en-US" dirty="0">
                <a:solidFill>
                  <a:srgbClr val="FF0000"/>
                </a:solidFill>
              </a:rPr>
              <a:t>distrustful of staff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2286000"/>
            <a:ext cx="3960812" cy="38449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/>
              <a:t>    </a:t>
            </a:r>
            <a:r>
              <a:rPr lang="en-US" sz="2600" u="sng" dirty="0">
                <a:solidFill>
                  <a:srgbClr val="FF0000"/>
                </a:solidFill>
              </a:rPr>
              <a:t>Tough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Respect/Trust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Political Process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Rules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Reliable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Accomplishments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Play to Win</a:t>
            </a:r>
          </a:p>
          <a:p>
            <a:pPr>
              <a:lnSpc>
                <a:spcPct val="90000"/>
              </a:lnSpc>
            </a:pPr>
            <a:endParaRPr lang="en-US" sz="2600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2209800"/>
            <a:ext cx="3505200" cy="391636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/>
              <a:t>   </a:t>
            </a:r>
            <a:r>
              <a:rPr lang="en-US" sz="2600" u="sng" dirty="0">
                <a:solidFill>
                  <a:srgbClr val="FF0000"/>
                </a:solidFill>
              </a:rPr>
              <a:t>Dysfunctional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Disrespect/Distrust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Disruption/Attacks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Chaos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Unpredictable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No Decisions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Play to Harm</a:t>
            </a:r>
            <a:br>
              <a:rPr lang="en-US" sz="2600" dirty="0"/>
            </a:br>
            <a:endParaRPr lang="en-US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4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4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4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4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4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4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4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44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44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ment03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52600" y="1676400"/>
            <a:ext cx="54864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726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73325"/>
            <a:ext cx="7772400" cy="1143000"/>
          </a:xfrm>
        </p:spPr>
        <p:txBody>
          <a:bodyPr/>
          <a:lstStyle/>
          <a:p>
            <a:pPr algn="ctr"/>
            <a:r>
              <a:rPr lang="en-US"/>
              <a:t>Leadership and Teamwork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2" name="Picture 2" descr="dog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685800"/>
            <a:ext cx="6324600" cy="5418138"/>
          </a:xfrm>
          <a:prstGeom prst="rect">
            <a:avLst/>
          </a:prstGeom>
          <a:noFill/>
        </p:spPr>
      </p:pic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4479925" y="3200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43001"/>
            <a:ext cx="8229600" cy="762000"/>
          </a:xfrm>
        </p:spPr>
        <p:txBody>
          <a:bodyPr/>
          <a:lstStyle/>
          <a:p>
            <a:pPr algn="ctr"/>
            <a:r>
              <a:rPr lang="en-US" dirty="0"/>
              <a:t>The Leader’s Job</a:t>
            </a:r>
            <a:br>
              <a:rPr lang="en-US" dirty="0"/>
            </a:br>
            <a:endParaRPr lang="en-US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819400"/>
            <a:ext cx="8534400" cy="2209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To create “win/win” outcomes for your community without compromising your personal or professional ethics.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229600" cy="914400"/>
          </a:xfrm>
        </p:spPr>
        <p:txBody>
          <a:bodyPr/>
          <a:lstStyle/>
          <a:p>
            <a:pPr algn="ctr"/>
            <a:r>
              <a:rPr lang="en-US" dirty="0"/>
              <a:t>Leadership Traits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010525" cy="4081462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Courage</a:t>
            </a:r>
          </a:p>
          <a:p>
            <a:pPr algn="ctr">
              <a:lnSpc>
                <a:spcPct val="90000"/>
              </a:lnSpc>
            </a:pPr>
            <a:r>
              <a:rPr lang="en-US" dirty="0"/>
              <a:t>Decisiveness</a:t>
            </a:r>
          </a:p>
          <a:p>
            <a:pPr algn="ctr">
              <a:lnSpc>
                <a:spcPct val="90000"/>
              </a:lnSpc>
            </a:pPr>
            <a:r>
              <a:rPr lang="en-US" dirty="0"/>
              <a:t>Integrity</a:t>
            </a:r>
          </a:p>
          <a:p>
            <a:pPr algn="ctr">
              <a:lnSpc>
                <a:spcPct val="90000"/>
              </a:lnSpc>
            </a:pPr>
            <a:r>
              <a:rPr lang="en-US" dirty="0"/>
              <a:t>Unselfishness</a:t>
            </a:r>
          </a:p>
          <a:p>
            <a:pPr algn="ctr">
              <a:lnSpc>
                <a:spcPct val="90000"/>
              </a:lnSpc>
            </a:pPr>
            <a:r>
              <a:rPr lang="en-US" dirty="0"/>
              <a:t>Judgment</a:t>
            </a:r>
          </a:p>
          <a:p>
            <a:pPr algn="ctr">
              <a:lnSpc>
                <a:spcPct val="90000"/>
              </a:lnSpc>
            </a:pPr>
            <a:r>
              <a:rPr lang="en-US" dirty="0"/>
              <a:t>Initiative</a:t>
            </a:r>
          </a:p>
          <a:p>
            <a:pPr algn="ctr">
              <a:lnSpc>
                <a:spcPct val="90000"/>
              </a:lnSpc>
            </a:pPr>
            <a:r>
              <a:rPr lang="en-US" dirty="0"/>
              <a:t>Reliability</a:t>
            </a:r>
          </a:p>
          <a:p>
            <a:pPr algn="ctr">
              <a:lnSpc>
                <a:spcPct val="90000"/>
              </a:lnSpc>
            </a:pPr>
            <a:r>
              <a:rPr lang="en-US" dirty="0"/>
              <a:t>Tact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8085137" cy="788987"/>
          </a:xfrm>
        </p:spPr>
        <p:txBody>
          <a:bodyPr/>
          <a:lstStyle/>
          <a:p>
            <a:r>
              <a:rPr lang="en-US" dirty="0"/>
              <a:t>Leadership Traits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0225" y="2133600"/>
            <a:ext cx="8156575" cy="3997325"/>
          </a:xfrm>
        </p:spPr>
        <p:txBody>
          <a:bodyPr/>
          <a:lstStyle/>
          <a:p>
            <a:r>
              <a:rPr lang="en-US" dirty="0"/>
              <a:t>Think about these in connection with your responsibilities as a public official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Ask yourself how you compare, and how these traits bear upon your decision making and when you find yourself in difficult situations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576263" y="1752600"/>
            <a:ext cx="8186737" cy="3952875"/>
          </a:xfrm>
        </p:spPr>
        <p:txBody>
          <a:bodyPr/>
          <a:lstStyle/>
          <a:p>
            <a:pPr algn="ctr"/>
            <a:r>
              <a:rPr lang="en-US" sz="4400"/>
              <a:t>“It’s easy to get the players. </a:t>
            </a:r>
            <a:br>
              <a:rPr lang="en-US" sz="4400"/>
            </a:br>
            <a:r>
              <a:rPr lang="en-US" sz="4400"/>
              <a:t> Gettin’ them to play together, </a:t>
            </a:r>
            <a:br>
              <a:rPr lang="en-US" sz="4400"/>
            </a:br>
            <a:r>
              <a:rPr lang="en-US" sz="4400"/>
              <a:t>that’s the hard part.”</a:t>
            </a:r>
            <a:r>
              <a:rPr lang="en-US" sz="5700"/>
              <a:t/>
            </a:r>
            <a:br>
              <a:rPr lang="en-US" sz="5700"/>
            </a:br>
            <a:r>
              <a:rPr lang="en-US"/>
              <a:t>                              </a:t>
            </a:r>
            <a:r>
              <a:rPr lang="en-US" sz="3200"/>
              <a:t>- </a:t>
            </a:r>
            <a:r>
              <a:rPr lang="en-US" sz="3200" b="1" i="1"/>
              <a:t>Casey Stengel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craigrappphoto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066800"/>
            <a:ext cx="2940050" cy="3886200"/>
          </a:xfrm>
          <a:prstGeom prst="rect">
            <a:avLst/>
          </a:prstGeom>
          <a:noFill/>
        </p:spPr>
      </p:pic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1524000" y="5105400"/>
            <a:ext cx="5943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4" rIns="91429" bIns="45714" anchor="ctr" anchorCtr="1"/>
          <a:lstStyle/>
          <a:p>
            <a:pPr algn="ctr"/>
            <a:r>
              <a:rPr lang="en-US" sz="4600" i="1" dirty="0">
                <a:solidFill>
                  <a:schemeClr val="bg1"/>
                </a:solidFill>
                <a:latin typeface="Garamond" pitchFamily="18" charset="0"/>
              </a:rPr>
              <a:t>Craig R. Rapp</a:t>
            </a:r>
            <a:r>
              <a:rPr lang="en-US" sz="4200" dirty="0">
                <a:solidFill>
                  <a:schemeClr val="bg1"/>
                </a:solidFill>
                <a:latin typeface="Garamond" pitchFamily="18" charset="0"/>
              </a:rPr>
              <a:t/>
            </a:r>
            <a:br>
              <a:rPr lang="en-US" sz="4200" dirty="0">
                <a:solidFill>
                  <a:schemeClr val="bg1"/>
                </a:solidFill>
                <a:latin typeface="Garamond" pitchFamily="18" charset="0"/>
              </a:rPr>
            </a:br>
            <a:r>
              <a:rPr lang="en-US" sz="3400" i="1" dirty="0">
                <a:solidFill>
                  <a:schemeClr val="bg1"/>
                </a:solidFill>
                <a:latin typeface="Garamond" pitchFamily="18" charset="0"/>
              </a:rPr>
              <a:t>City Manager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458200" cy="838200"/>
          </a:xfrm>
        </p:spPr>
        <p:txBody>
          <a:bodyPr/>
          <a:lstStyle/>
          <a:p>
            <a:r>
              <a:rPr lang="en-US" dirty="0"/>
              <a:t>Leadership Team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905000"/>
            <a:ext cx="7162800" cy="4419600"/>
          </a:xfrm>
        </p:spPr>
        <p:txBody>
          <a:bodyPr/>
          <a:lstStyle/>
          <a:p>
            <a:r>
              <a:rPr lang="en-US" dirty="0"/>
              <a:t>Mayor/Board and </a:t>
            </a:r>
            <a:r>
              <a:rPr lang="en-US" dirty="0" smtClean="0"/>
              <a:t>Administrator </a:t>
            </a:r>
            <a:r>
              <a:rPr lang="en-US" dirty="0"/>
              <a:t>are a team</a:t>
            </a:r>
          </a:p>
          <a:p>
            <a:r>
              <a:rPr lang="en-US" dirty="0"/>
              <a:t>Role definition is crucial </a:t>
            </a:r>
          </a:p>
          <a:p>
            <a:r>
              <a:rPr lang="en-US" dirty="0"/>
              <a:t>Majority/minority bloc – </a:t>
            </a:r>
            <a:r>
              <a:rPr lang="en-US" dirty="0" smtClean="0"/>
              <a:t>Administrator </a:t>
            </a:r>
            <a:r>
              <a:rPr lang="en-US" dirty="0"/>
              <a:t>response</a:t>
            </a:r>
          </a:p>
          <a:p>
            <a:r>
              <a:rPr lang="en-US" dirty="0"/>
              <a:t>The role of political leadership can become “slippery” without clear rules and accountability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805737" cy="1539875"/>
          </a:xfrm>
        </p:spPr>
        <p:txBody>
          <a:bodyPr/>
          <a:lstStyle/>
          <a:p>
            <a:r>
              <a:rPr lang="en-US" sz="4600" dirty="0"/>
              <a:t>Teamwork – we have met the enemy, and they is us!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22588"/>
            <a:ext cx="8229600" cy="3935412"/>
          </a:xfrm>
        </p:spPr>
        <p:txBody>
          <a:bodyPr/>
          <a:lstStyle/>
          <a:p>
            <a:r>
              <a:rPr lang="en-US" dirty="0"/>
              <a:t>What is it?</a:t>
            </a:r>
          </a:p>
          <a:p>
            <a:r>
              <a:rPr lang="en-US" dirty="0"/>
              <a:t>How do you get it?</a:t>
            </a:r>
          </a:p>
          <a:p>
            <a:r>
              <a:rPr lang="en-US" dirty="0"/>
              <a:t>Does it matter?</a:t>
            </a:r>
          </a:p>
          <a:p>
            <a:r>
              <a:rPr lang="en-US" dirty="0"/>
              <a:t>Can’t we just vote?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8458200" cy="838200"/>
          </a:xfrm>
        </p:spPr>
        <p:txBody>
          <a:bodyPr/>
          <a:lstStyle/>
          <a:p>
            <a:r>
              <a:rPr lang="en-US" sz="4600" dirty="0"/>
              <a:t>Teamwork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232275"/>
          </a:xfrm>
        </p:spPr>
        <p:txBody>
          <a:bodyPr/>
          <a:lstStyle/>
          <a:p>
            <a:r>
              <a:rPr lang="en-US" dirty="0"/>
              <a:t>What is it?</a:t>
            </a:r>
          </a:p>
          <a:p>
            <a:pPr marL="742950" lvl="1" indent="-285750"/>
            <a:r>
              <a:rPr lang="en-US" dirty="0"/>
              <a:t>Working together to achieve common goal</a:t>
            </a:r>
          </a:p>
          <a:p>
            <a:pPr marL="742950" lvl="1" indent="-285750"/>
            <a:r>
              <a:rPr lang="en-US" dirty="0"/>
              <a:t>Collaborating to expand the capacity and effort of the group</a:t>
            </a:r>
          </a:p>
          <a:p>
            <a:pPr marL="742950" lvl="1" indent="-285750"/>
            <a:r>
              <a:rPr lang="en-US" dirty="0"/>
              <a:t>A focused effort based upon shared vision, values, goals and congruent policies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90600"/>
            <a:ext cx="8458200" cy="838200"/>
          </a:xfrm>
        </p:spPr>
        <p:txBody>
          <a:bodyPr/>
          <a:lstStyle/>
          <a:p>
            <a:r>
              <a:rPr lang="en-US" sz="4600" dirty="0"/>
              <a:t>Teamwork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905000"/>
            <a:ext cx="7162800" cy="4191000"/>
          </a:xfrm>
        </p:spPr>
        <p:txBody>
          <a:bodyPr/>
          <a:lstStyle/>
          <a:p>
            <a:r>
              <a:rPr lang="en-US" dirty="0"/>
              <a:t>How do you get it?</a:t>
            </a:r>
          </a:p>
          <a:p>
            <a:pPr marL="742950" lvl="1" indent="-285750"/>
            <a:r>
              <a:rPr lang="en-US" dirty="0"/>
              <a:t>Start by wanting it </a:t>
            </a:r>
          </a:p>
          <a:p>
            <a:pPr marL="742950" lvl="1" indent="-285750"/>
            <a:r>
              <a:rPr lang="en-US" dirty="0"/>
              <a:t>Identify/agree on its value (greater than sum of parts)</a:t>
            </a:r>
          </a:p>
          <a:p>
            <a:pPr marL="742950" lvl="1" indent="-285750"/>
            <a:r>
              <a:rPr lang="en-US" dirty="0"/>
              <a:t>Define shared vision, values, goals</a:t>
            </a:r>
          </a:p>
          <a:p>
            <a:pPr marL="742950" lvl="1" indent="-285750"/>
            <a:r>
              <a:rPr lang="en-US" dirty="0"/>
              <a:t>Create the atmosphere for success</a:t>
            </a:r>
          </a:p>
          <a:p>
            <a:pPr marL="742950" lvl="1" indent="-285750"/>
            <a:r>
              <a:rPr lang="en-US" dirty="0"/>
              <a:t>Act in accordance with values/beliefs</a:t>
            </a:r>
          </a:p>
          <a:p>
            <a:pPr marL="742950" lvl="1" indent="-285750"/>
            <a:r>
              <a:rPr lang="en-US" dirty="0"/>
              <a:t>Establish accountability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6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6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72400" cy="2133600"/>
          </a:xfrm>
        </p:spPr>
        <p:txBody>
          <a:bodyPr/>
          <a:lstStyle/>
          <a:p>
            <a:pPr algn="ctr"/>
            <a:r>
              <a:rPr lang="en-US" sz="5000"/>
              <a:t>The Role of the Individual</a:t>
            </a:r>
            <a:br>
              <a:rPr lang="en-US" sz="5000"/>
            </a:br>
            <a:r>
              <a:rPr lang="en-US" sz="5000"/>
              <a:t/>
            </a:r>
            <a:br>
              <a:rPr lang="en-US" sz="5000"/>
            </a:br>
            <a:r>
              <a:rPr lang="en-US" sz="5000"/>
              <a:t/>
            </a:r>
            <a:br>
              <a:rPr lang="en-US" sz="5000"/>
            </a:br>
            <a:r>
              <a:rPr lang="en-US" sz="5000"/>
              <a:t>The Role of the Group</a:t>
            </a:r>
            <a:r>
              <a:rPr lang="en-US" sz="3800"/>
              <a:t/>
            </a:r>
            <a:br>
              <a:rPr lang="en-US" sz="3800"/>
            </a:br>
            <a:endParaRPr 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066800"/>
            <a:ext cx="7315200" cy="838200"/>
          </a:xfrm>
        </p:spPr>
        <p:txBody>
          <a:bodyPr/>
          <a:lstStyle/>
          <a:p>
            <a:pPr algn="ctr"/>
            <a:r>
              <a:rPr lang="en-US" sz="4400"/>
              <a:t>Individuals and the Group come together due to of alignment of</a:t>
            </a:r>
            <a:r>
              <a:rPr lang="en-US" sz="5100"/>
              <a:t>: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43175"/>
            <a:ext cx="8229600" cy="20050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3900"/>
              <a:t>Values</a:t>
            </a:r>
          </a:p>
          <a:p>
            <a:pPr algn="ctr">
              <a:buFont typeface="Wingdings" pitchFamily="2" charset="2"/>
              <a:buNone/>
            </a:pPr>
            <a:r>
              <a:rPr lang="en-US" sz="3900"/>
              <a:t>Behaviors</a:t>
            </a:r>
          </a:p>
          <a:p>
            <a:pPr algn="ctr">
              <a:buFont typeface="Wingdings" pitchFamily="2" charset="2"/>
              <a:buNone/>
            </a:pPr>
            <a:r>
              <a:rPr lang="en-US" sz="3900"/>
              <a:t>Accountability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14400"/>
            <a:ext cx="7762875" cy="1905000"/>
          </a:xfrm>
        </p:spPr>
        <p:txBody>
          <a:bodyPr/>
          <a:lstStyle/>
          <a:p>
            <a:r>
              <a:rPr lang="en-US" dirty="0"/>
              <a:t>Definition Of Values: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3600" i="1" dirty="0"/>
              <a:t>Deeply held set of beliefs about the way the world should work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7986713" cy="31607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600" i="1" dirty="0"/>
              <a:t>Values Govern and Guide Our Behavior In:</a:t>
            </a:r>
            <a:r>
              <a:rPr lang="en-US" sz="3400" dirty="0"/>
              <a:t> </a:t>
            </a:r>
          </a:p>
          <a:p>
            <a:r>
              <a:rPr lang="en-US" sz="3400" dirty="0"/>
              <a:t>Our Interactions with Board members</a:t>
            </a:r>
          </a:p>
          <a:p>
            <a:r>
              <a:rPr lang="en-US" sz="3400" dirty="0"/>
              <a:t>Our Relationships with Citizens</a:t>
            </a:r>
          </a:p>
          <a:p>
            <a:r>
              <a:rPr lang="en-US" sz="3400" dirty="0"/>
              <a:t>Our Commitment to Excellence</a:t>
            </a:r>
          </a:p>
          <a:p>
            <a:r>
              <a:rPr lang="en-US" sz="3400" dirty="0"/>
              <a:t>Our Relationships with Others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838200"/>
            <a:ext cx="8458200" cy="1295400"/>
          </a:xfrm>
        </p:spPr>
        <p:txBody>
          <a:bodyPr/>
          <a:lstStyle/>
          <a:p>
            <a:r>
              <a:rPr lang="en-US" dirty="0"/>
              <a:t>Forming Shared Values</a:t>
            </a:r>
            <a:br>
              <a:rPr lang="en-US" dirty="0"/>
            </a:br>
            <a:r>
              <a:rPr lang="en-US" dirty="0"/>
              <a:t>Causes People To</a:t>
            </a:r>
            <a:r>
              <a:rPr lang="en-US" b="1" dirty="0"/>
              <a:t> …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92525"/>
          </a:xfrm>
        </p:spPr>
        <p:txBody>
          <a:bodyPr/>
          <a:lstStyle/>
          <a:p>
            <a:r>
              <a:rPr lang="en-US" dirty="0"/>
              <a:t>Build Trust with Each Other</a:t>
            </a:r>
          </a:p>
          <a:p>
            <a:r>
              <a:rPr lang="en-US" dirty="0"/>
              <a:t>Be More Willing to Take Risk</a:t>
            </a:r>
          </a:p>
          <a:p>
            <a:r>
              <a:rPr lang="en-US" dirty="0"/>
              <a:t>Be more Open to New Alternatives</a:t>
            </a:r>
          </a:p>
          <a:p>
            <a:r>
              <a:rPr lang="en-US" dirty="0"/>
              <a:t>Be More Open to Learning and Growing</a:t>
            </a:r>
          </a:p>
          <a:p>
            <a:r>
              <a:rPr lang="en-US" dirty="0"/>
              <a:t>Feel a Greater Sense of Commitment</a:t>
            </a:r>
          </a:p>
          <a:p>
            <a:r>
              <a:rPr lang="en-US" dirty="0"/>
              <a:t>Feel Empowered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458200" cy="1295400"/>
          </a:xfrm>
        </p:spPr>
        <p:txBody>
          <a:bodyPr/>
          <a:lstStyle/>
          <a:p>
            <a:r>
              <a:rPr lang="en-US" sz="4600" dirty="0"/>
              <a:t>Behaviors That Result In</a:t>
            </a:r>
            <a:br>
              <a:rPr lang="en-US" sz="4600" dirty="0"/>
            </a:br>
            <a:r>
              <a:rPr lang="en-US" sz="4600" dirty="0"/>
              <a:t>Building Shared Values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3463925"/>
          </a:xfrm>
        </p:spPr>
        <p:txBody>
          <a:bodyPr/>
          <a:lstStyle/>
          <a:p>
            <a:r>
              <a:rPr lang="en-US" dirty="0"/>
              <a:t>Discuss and Define</a:t>
            </a:r>
          </a:p>
          <a:p>
            <a:r>
              <a:rPr lang="en-US" dirty="0"/>
              <a:t>Document</a:t>
            </a:r>
          </a:p>
          <a:p>
            <a:r>
              <a:rPr lang="en-US" dirty="0"/>
              <a:t>Display</a:t>
            </a:r>
          </a:p>
          <a:p>
            <a:r>
              <a:rPr lang="en-US" dirty="0"/>
              <a:t>Demonstrate</a:t>
            </a:r>
          </a:p>
          <a:p>
            <a:r>
              <a:rPr lang="en-US" dirty="0"/>
              <a:t>Demand Accountability</a:t>
            </a:r>
          </a:p>
          <a:p>
            <a:r>
              <a:rPr lang="en-US" dirty="0"/>
              <a:t>Critique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90600"/>
            <a:ext cx="8458200" cy="838200"/>
          </a:xfrm>
        </p:spPr>
        <p:txBody>
          <a:bodyPr/>
          <a:lstStyle/>
          <a:p>
            <a:r>
              <a:rPr lang="en-US" dirty="0"/>
              <a:t>Values	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1628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Honesty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 will act truthfully in the performance of our duties and in our interactions with others</a:t>
            </a:r>
          </a:p>
          <a:p>
            <a:pPr>
              <a:lnSpc>
                <a:spcPct val="90000"/>
              </a:lnSpc>
            </a:pPr>
            <a:r>
              <a:rPr lang="en-US" dirty="0"/>
              <a:t>Best for the City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Our decisions and performance will be guided first and foremost by what is best for the City</a:t>
            </a:r>
          </a:p>
          <a:p>
            <a:pPr>
              <a:lnSpc>
                <a:spcPct val="90000"/>
              </a:lnSpc>
            </a:pPr>
            <a:r>
              <a:rPr lang="en-US" dirty="0"/>
              <a:t>Staff Expertise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 value a highly skilled and knowledgeable workforce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98488" y="2576513"/>
            <a:ext cx="8099425" cy="32035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3600" i="1" dirty="0"/>
              <a:t>Sometimes the meetings got a little lively…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458200" cy="838200"/>
          </a:xfrm>
        </p:spPr>
        <p:txBody>
          <a:bodyPr/>
          <a:lstStyle/>
          <a:p>
            <a:r>
              <a:rPr lang="en-US" dirty="0"/>
              <a:t>Values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676400"/>
            <a:ext cx="71628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Creativity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Creativity, imagination and originality are valued in all of our activities</a:t>
            </a:r>
          </a:p>
          <a:p>
            <a:pPr>
              <a:lnSpc>
                <a:spcPct val="90000"/>
              </a:lnSpc>
            </a:pPr>
            <a:r>
              <a:rPr lang="en-US" dirty="0"/>
              <a:t>Effective Problem Solving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 are committed to solving problems in the most effective manner possible</a:t>
            </a:r>
          </a:p>
          <a:p>
            <a:pPr>
              <a:lnSpc>
                <a:spcPct val="90000"/>
              </a:lnSpc>
            </a:pPr>
            <a:r>
              <a:rPr lang="en-US" dirty="0"/>
              <a:t>Respectful Conduct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 will show consideration and appreciation for the opinions and actions of others.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Next Steps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500"/>
              <a:t>Where do you want to go?</a:t>
            </a:r>
          </a:p>
          <a:p>
            <a:r>
              <a:rPr lang="en-US" sz="3500"/>
              <a:t>How will you know when you</a:t>
            </a:r>
            <a:r>
              <a:rPr lang="en-US" sz="3500" b="1"/>
              <a:t> </a:t>
            </a:r>
            <a:r>
              <a:rPr lang="en-US" sz="3500"/>
              <a:t>get there?</a:t>
            </a:r>
            <a:r>
              <a:rPr lang="en-US" sz="3900"/>
              <a:t> </a:t>
            </a:r>
            <a:br>
              <a:rPr lang="en-US" sz="3900"/>
            </a:br>
            <a:endParaRPr lang="en-US" sz="39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8458200" cy="838200"/>
          </a:xfrm>
        </p:spPr>
        <p:txBody>
          <a:bodyPr/>
          <a:lstStyle/>
          <a:p>
            <a:r>
              <a:rPr lang="en-US" sz="5000" dirty="0"/>
              <a:t>Going where?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13725" cy="3702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400" dirty="0"/>
              <a:t>Better informed decisions? </a:t>
            </a:r>
          </a:p>
          <a:p>
            <a:pPr>
              <a:lnSpc>
                <a:spcPct val="90000"/>
              </a:lnSpc>
            </a:pPr>
            <a:r>
              <a:rPr lang="en-US" sz="3400" dirty="0"/>
              <a:t>Mutual respect?</a:t>
            </a:r>
          </a:p>
          <a:p>
            <a:pPr>
              <a:lnSpc>
                <a:spcPct val="90000"/>
              </a:lnSpc>
            </a:pPr>
            <a:r>
              <a:rPr lang="en-US" sz="3400" dirty="0"/>
              <a:t>Improved meetings?</a:t>
            </a:r>
          </a:p>
          <a:p>
            <a:pPr>
              <a:lnSpc>
                <a:spcPct val="90000"/>
              </a:lnSpc>
            </a:pPr>
            <a:r>
              <a:rPr lang="en-US" sz="3400" dirty="0"/>
              <a:t>Other?</a:t>
            </a:r>
          </a:p>
          <a:p>
            <a:pPr>
              <a:lnSpc>
                <a:spcPct val="90000"/>
              </a:lnSpc>
            </a:pPr>
            <a:r>
              <a:rPr lang="en-US" sz="3400" dirty="0"/>
              <a:t>List…</a:t>
            </a:r>
          </a:p>
          <a:p>
            <a:pPr>
              <a:lnSpc>
                <a:spcPct val="90000"/>
              </a:lnSpc>
            </a:pPr>
            <a:r>
              <a:rPr lang="en-US" sz="3400" dirty="0"/>
              <a:t>How will we follow through?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/>
              <a:t>How will we know we’re there?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0238" y="2587625"/>
            <a:ext cx="7773987" cy="2900363"/>
          </a:xfrm>
        </p:spPr>
        <p:txBody>
          <a:bodyPr/>
          <a:lstStyle/>
          <a:p>
            <a:r>
              <a:rPr lang="en-US" sz="3400"/>
              <a:t>What measures can we use?</a:t>
            </a:r>
          </a:p>
          <a:p>
            <a:r>
              <a:rPr lang="en-US" sz="3400"/>
              <a:t>If we measure, against what?</a:t>
            </a:r>
          </a:p>
          <a:p>
            <a:r>
              <a:rPr lang="en-US" sz="3400"/>
              <a:t>Do we have to be happy?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4300" dirty="0"/>
              <a:t>Go Forth and Do Good Work!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ment01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0" y="1524000"/>
            <a:ext cx="6172200" cy="434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5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87375" y="1905000"/>
            <a:ext cx="8099425" cy="3505200"/>
          </a:xfrm>
          <a:noFill/>
          <a:ln/>
        </p:spPr>
        <p:txBody>
          <a:bodyPr lIns="91429" tIns="45714" rIns="91429" bIns="45714"/>
          <a:lstStyle/>
          <a:p>
            <a:pPr algn="ctr">
              <a:buFont typeface="Wingdings" pitchFamily="2" charset="2"/>
              <a:buNone/>
            </a:pPr>
            <a:r>
              <a:rPr lang="en-US" sz="4000"/>
              <a:t>“The secret to managing is to keep the guys who hate you away from those who are undecided”</a:t>
            </a:r>
            <a:r>
              <a:rPr lang="en-US" sz="2100"/>
              <a:t/>
            </a:r>
            <a:br>
              <a:rPr lang="en-US" sz="2100"/>
            </a:br>
            <a:r>
              <a:rPr lang="en-US" sz="2100"/>
              <a:t>                                                                 </a:t>
            </a:r>
            <a:r>
              <a:rPr lang="en-US" sz="2600"/>
              <a:t>-</a:t>
            </a:r>
            <a:r>
              <a:rPr lang="en-US" sz="2600" i="1"/>
              <a:t>Casey Stengel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219200"/>
            <a:ext cx="8458200" cy="838200"/>
          </a:xfrm>
        </p:spPr>
        <p:txBody>
          <a:bodyPr/>
          <a:lstStyle/>
          <a:p>
            <a:r>
              <a:rPr lang="en-US" sz="4400"/>
              <a:t>Roles and Responsibilities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133600"/>
            <a:ext cx="7162800" cy="3763963"/>
          </a:xfrm>
        </p:spPr>
        <p:txBody>
          <a:bodyPr/>
          <a:lstStyle/>
          <a:p>
            <a:r>
              <a:rPr lang="en-US" dirty="0" smtClean="0"/>
              <a:t>Council/Board</a:t>
            </a:r>
          </a:p>
          <a:p>
            <a:pPr lvl="1"/>
            <a:r>
              <a:rPr lang="en-US" dirty="0" smtClean="0"/>
              <a:t>Legal </a:t>
            </a:r>
            <a:r>
              <a:rPr lang="en-US" dirty="0"/>
              <a:t>Roles</a:t>
            </a:r>
          </a:p>
          <a:p>
            <a:pPr lvl="1"/>
            <a:r>
              <a:rPr lang="en-US" dirty="0"/>
              <a:t>Traditional Roles</a:t>
            </a:r>
          </a:p>
          <a:p>
            <a:pPr lvl="1"/>
            <a:r>
              <a:rPr lang="en-US" dirty="0"/>
              <a:t>Ad hoc Roles</a:t>
            </a:r>
          </a:p>
          <a:p>
            <a:pPr lvl="1"/>
            <a:r>
              <a:rPr lang="en-US" dirty="0"/>
              <a:t>Imaginary Roles</a:t>
            </a:r>
          </a:p>
          <a:p>
            <a:r>
              <a:rPr lang="en-US" dirty="0" smtClean="0"/>
              <a:t>Chief Administrator Role</a:t>
            </a:r>
            <a:endParaRPr lang="en-US" dirty="0"/>
          </a:p>
          <a:p>
            <a:r>
              <a:rPr lang="en-US" dirty="0"/>
              <a:t>Staff Role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90600"/>
            <a:ext cx="8458200" cy="838200"/>
          </a:xfrm>
        </p:spPr>
        <p:txBody>
          <a:bodyPr/>
          <a:lstStyle/>
          <a:p>
            <a:r>
              <a:rPr lang="en-US" dirty="0"/>
              <a:t>Legal Roles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3988" cy="4419600"/>
          </a:xfrm>
        </p:spPr>
        <p:txBody>
          <a:bodyPr/>
          <a:lstStyle/>
          <a:p>
            <a:r>
              <a:rPr lang="en-US" sz="2800" dirty="0"/>
              <a:t>Described in your charter, ordinances and by-laws</a:t>
            </a:r>
          </a:p>
          <a:p>
            <a:pPr lvl="1"/>
            <a:r>
              <a:rPr lang="en-US" dirty="0"/>
              <a:t>Elected representative</a:t>
            </a:r>
          </a:p>
          <a:p>
            <a:pPr lvl="1"/>
            <a:r>
              <a:rPr lang="en-US" dirty="0"/>
              <a:t>Public Policymaker/Legislator</a:t>
            </a:r>
          </a:p>
          <a:p>
            <a:r>
              <a:rPr lang="en-US" sz="2800" dirty="0"/>
              <a:t>Issues</a:t>
            </a:r>
          </a:p>
          <a:p>
            <a:pPr lvl="1"/>
            <a:r>
              <a:rPr lang="en-US" dirty="0"/>
              <a:t>Citizen representation approach</a:t>
            </a:r>
          </a:p>
          <a:p>
            <a:pPr lvl="1"/>
            <a:r>
              <a:rPr lang="en-US" dirty="0"/>
              <a:t>Policy/ordinance creation and adoption process</a:t>
            </a:r>
          </a:p>
          <a:p>
            <a:pPr lvl="1"/>
            <a:r>
              <a:rPr lang="en-US" dirty="0"/>
              <a:t>Process of identifying problems, new directions, raising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Tru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True"/>
  <p:tag name="FIBDISPLAYKEYWORDS" val="True"/>
  <p:tag name="PRRESPONSE4" val="7"/>
  <p:tag name="PRRESPONSE8" val="3"/>
  <p:tag name="POWERPOINTVERSION" val="12.0"/>
  <p:tag name="ANSWERNOWSTYLE" val="-1"/>
  <p:tag name="COUNTDOWNSECONDS" val="10"/>
  <p:tag name="BACKUPMAINTENANCE" val="7"/>
  <p:tag name="AUTOUPDATEALIASES" val="True"/>
  <p:tag name="BUBBLESIZEVISIBLE" val="True"/>
  <p:tag name="CUSTOMCELLFORECOLOR" val="-16777216"/>
  <p:tag name="USESCHEMECOLORS" val="True"/>
  <p:tag name="AUTOSIZEGRID" val="True"/>
  <p:tag name="CHARTLABELS" val="1"/>
  <p:tag name="INCLUDEPPT" val="True"/>
  <p:tag name="ZEROBASED" val="False"/>
  <p:tag name="FIBNUMRESULTS" val="5"/>
  <p:tag name="PRRESPONSE3" val="8"/>
  <p:tag name="PRRESPONSE9" val="2"/>
  <p:tag name="USESECONDARYMONITOR" val="True"/>
  <p:tag name="RESPCOUNTERFORMAT" val="0"/>
  <p:tag name="CHARTVALUEFORMAT" val="0%"/>
  <p:tag name="TEAMSINLEADERBOARD" val="5"/>
  <p:tag name="CUSTOMGRIDBACKCOLOR" val="-1907998"/>
  <p:tag name="DISPLAYDEVICENUMBER" val="True"/>
  <p:tag name="GRIDPOSITION" val="1"/>
  <p:tag name="PARTLISTDEFAULT" val="1"/>
  <p:tag name="AUTOADJUSTPARTRANGE" val="True"/>
  <p:tag name="PRRESPONSE1" val="10"/>
  <p:tag name="PRRESPONSE7" val="4"/>
  <p:tag name="BULLETTYPE" val="3"/>
  <p:tag name="NUMRESPONSES" val="1"/>
  <p:tag name="PARTICIPANTSINLEADERBOARD" val="5"/>
  <p:tag name="CUSTOMCELLBACKCOLOR1" val="-657956"/>
  <p:tag name="GRIDOPACITY" val="90"/>
  <p:tag name="MULTIRESPDIVISOR" val="1"/>
  <p:tag name="CHARTSCALE" val="True"/>
  <p:tag name="PRRESPONSE5" val="6"/>
  <p:tag name="SHOWBARVISIBLE" val="True"/>
  <p:tag name="BACKUPSESSIONS" val="True"/>
  <p:tag name="BUBBLEVALUEFORMAT" val="0.0"/>
  <p:tag name="DISPLAYDEVICEID" val="True"/>
  <p:tag name="CORRECTPOINTVALUE" val="100"/>
  <p:tag name="FIBINCLUDEOTHER" val="True"/>
  <p:tag name="TPVERSION" val="2008"/>
  <p:tag name="REVIEWONLY" val="False"/>
  <p:tag name="CUSTOMCELLBACKCOLOR3" val="-268652"/>
  <p:tag name="RESETCHARTS" val="True"/>
  <p:tag name="PRRESPONSE2" val="9"/>
  <p:tag name="RESPCOUNTERSTYLE" val="-1"/>
  <p:tag name="BUBBLEGROUPING" val="3"/>
  <p:tag name="INCORRECTPOINTVALUE" val="0"/>
  <p:tag name="PRRESPONSE10" val="1"/>
  <p:tag name="MAXRESPONDERS" val="5"/>
  <p:tag name="REALTIMEBACKUP" val="False"/>
  <p:tag name="INPUTSOURCE" val="1"/>
  <p:tag name="CHARTCOLORS" val="0"/>
  <p:tag name="ROTATIONINTERVAL" val="2"/>
  <p:tag name="PRRESPONSE6" val="5"/>
  <p:tag name="FIBDISPLAYRESULTS" val="True"/>
  <p:tag name="COUNTDOWNSTYLE" val="-1"/>
  <p:tag name="GRIDSIZE" val="{Width=800, Height=600}"/>
  <p:tag name="CUSTOMCELLBACKCOLOR4" val="-8355712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San Antonio Template Version 1-wk">
  <a:themeElements>
    <a:clrScheme name="San Antonio Template Version 1-wk 1">
      <a:dk1>
        <a:srgbClr val="003366"/>
      </a:dk1>
      <a:lt1>
        <a:srgbClr val="FFFFFF"/>
      </a:lt1>
      <a:dk2>
        <a:srgbClr val="570861"/>
      </a:dk2>
      <a:lt2>
        <a:srgbClr val="CCFFFF"/>
      </a:lt2>
      <a:accent1>
        <a:srgbClr val="3366CC"/>
      </a:accent1>
      <a:accent2>
        <a:srgbClr val="00B000"/>
      </a:accent2>
      <a:accent3>
        <a:srgbClr val="B4AAB7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San Antonio Template Version 1-w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lnDef>
  </a:objectDefaults>
  <a:extraClrSchemeLst>
    <a:extraClrScheme>
      <a:clrScheme name="San Antonio Template Version 1-wk 1">
        <a:dk1>
          <a:srgbClr val="003366"/>
        </a:dk1>
        <a:lt1>
          <a:srgbClr val="FFFFFF"/>
        </a:lt1>
        <a:dk2>
          <a:srgbClr val="570861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B4AAB7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Presentation-white</Template>
  <TotalTime>1779</TotalTime>
  <Words>1334</Words>
  <Application>Microsoft Office PowerPoint</Application>
  <PresentationFormat>On-screen Show (4:3)</PresentationFormat>
  <Paragraphs>268</Paragraphs>
  <Slides>54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San Antonio Template Version 1-wk</vt:lpstr>
      <vt:lpstr>Building Effective Council-Staff Relationships: Establishing and Maintaining  Proper Roles and Responsibilities</vt:lpstr>
      <vt:lpstr>Today’s Session</vt:lpstr>
      <vt:lpstr>My Background</vt:lpstr>
      <vt:lpstr>Slide 4</vt:lpstr>
      <vt:lpstr>Slide 5</vt:lpstr>
      <vt:lpstr>Slide 6</vt:lpstr>
      <vt:lpstr>Slide 7</vt:lpstr>
      <vt:lpstr>Roles and Responsibilities</vt:lpstr>
      <vt:lpstr>Legal Roles</vt:lpstr>
      <vt:lpstr>Traditional Roles</vt:lpstr>
      <vt:lpstr>Ad hoc Roles</vt:lpstr>
      <vt:lpstr>Imaginary Roles</vt:lpstr>
      <vt:lpstr>City Administrator Role</vt:lpstr>
      <vt:lpstr>Staff Role</vt:lpstr>
      <vt:lpstr>Maintaining Proper Roles</vt:lpstr>
      <vt:lpstr>The Governance Process</vt:lpstr>
      <vt:lpstr>The Governance Process</vt:lpstr>
      <vt:lpstr>Ends</vt:lpstr>
      <vt:lpstr>Executive Limitations</vt:lpstr>
      <vt:lpstr>Board-Staff Linkage</vt:lpstr>
      <vt:lpstr>Governance Process</vt:lpstr>
      <vt:lpstr>Carver Principles</vt:lpstr>
      <vt:lpstr>Carver Principles</vt:lpstr>
      <vt:lpstr>The Challenge – Dealing with Politics</vt:lpstr>
      <vt:lpstr>Organizational Politics</vt:lpstr>
      <vt:lpstr>Organizational Politics</vt:lpstr>
      <vt:lpstr>The Real world of Tough Politics</vt:lpstr>
      <vt:lpstr>Tough Politics</vt:lpstr>
      <vt:lpstr>Tough Politics</vt:lpstr>
      <vt:lpstr>Dysfunctional</vt:lpstr>
      <vt:lpstr>Dysfunctional  </vt:lpstr>
      <vt:lpstr>Summary</vt:lpstr>
      <vt:lpstr>Slide 33</vt:lpstr>
      <vt:lpstr>Leadership and Teamwork</vt:lpstr>
      <vt:lpstr>Slide 35</vt:lpstr>
      <vt:lpstr>The Leader’s Job </vt:lpstr>
      <vt:lpstr>Leadership Traits</vt:lpstr>
      <vt:lpstr>Leadership Traits</vt:lpstr>
      <vt:lpstr>“It’s easy to get the players.   Gettin’ them to play together,  that’s the hard part.”                               - Casey Stengel</vt:lpstr>
      <vt:lpstr>Leadership Team</vt:lpstr>
      <vt:lpstr>Teamwork – we have met the enemy, and they is us!</vt:lpstr>
      <vt:lpstr>Teamwork</vt:lpstr>
      <vt:lpstr>Teamwork</vt:lpstr>
      <vt:lpstr>The Role of the Individual   The Role of the Group </vt:lpstr>
      <vt:lpstr>Individuals and the Group come together due to of alignment of:</vt:lpstr>
      <vt:lpstr>Definition Of Values: Deeply held set of beliefs about the way the world should work</vt:lpstr>
      <vt:lpstr>Forming Shared Values Causes People To …</vt:lpstr>
      <vt:lpstr>Behaviors That Result In Building Shared Values</vt:lpstr>
      <vt:lpstr>Values </vt:lpstr>
      <vt:lpstr>Values</vt:lpstr>
      <vt:lpstr>Next Steps</vt:lpstr>
      <vt:lpstr>Going where?</vt:lpstr>
      <vt:lpstr>How will we know we’re there?</vt:lpstr>
      <vt:lpstr>Slide 54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on our Ethical Strength</dc:title>
  <dc:creator>ekellar</dc:creator>
  <cp:lastModifiedBy>craig.rapp</cp:lastModifiedBy>
  <cp:revision>73</cp:revision>
  <dcterms:created xsi:type="dcterms:W3CDTF">2005-01-15T19:17:02Z</dcterms:created>
  <dcterms:modified xsi:type="dcterms:W3CDTF">2009-08-06T09:29:29Z</dcterms:modified>
</cp:coreProperties>
</file>